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0" r:id="rId3"/>
    <p:sldId id="261" r:id="rId4"/>
    <p:sldId id="262" r:id="rId5"/>
    <p:sldId id="266" r:id="rId6"/>
    <p:sldId id="267" r:id="rId7"/>
    <p:sldId id="273" r:id="rId8"/>
    <p:sldId id="263" r:id="rId9"/>
    <p:sldId id="265" r:id="rId10"/>
    <p:sldId id="275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99"/>
    <a:srgbClr val="10DA32"/>
    <a:srgbClr val="00EA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CE580-0111-450F-A386-19A2D3BEC163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FCEAB-19BB-47D6-9C0E-20D78DBFA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FCEAB-19BB-47D6-9C0E-20D78DBFABC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FCEAB-19BB-47D6-9C0E-20D78DBFABC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55882-249F-4408-BB94-5F02B9BCEFE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2E552-22C3-4D9B-B330-E41C6DC80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Блог.ру - kow1 - ноябрь 2013 г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ШАБЛОНЫ\клевые солнышки\0_8209d_5538e133_XL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8464546" cy="2214578"/>
          </a:xfrm>
          <a:prstGeom prst="rect">
            <a:avLst/>
          </a:prstGeom>
          <a:noFill/>
        </p:spPr>
      </p:pic>
      <p:pic>
        <p:nvPicPr>
          <p:cNvPr id="2055" name="Picture 7" descr="C:\Users\user\Desktop\ШАБЛОНЫ\клевые солнышки\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2808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928802"/>
            <a:ext cx="6915176" cy="228601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Bookman Old Style" pitchFamily="18" charset="0"/>
              </a:rPr>
              <a:t>Организация коррекционно-образовательного процесса в ДОУ комбинированного вида в соответствии с ФГОС</a:t>
            </a:r>
            <a:endParaRPr lang="ru-RU" sz="32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2910" y="357166"/>
            <a:ext cx="7858180" cy="64294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Муниципальное бюджетное образовательное учреждение детский сад №10 «Белочка»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4678" y="6215082"/>
            <a:ext cx="321471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Кулебаки 2016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Зрительные  гимнастики 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  использованием  специальных  таблиц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Содержимое 8" descr="DSC0588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785926"/>
            <a:ext cx="403860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42852"/>
            <a:ext cx="1285884" cy="13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7" descr="DSC0588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785926"/>
            <a:ext cx="4038600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Использование  тест - объектов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142852"/>
            <a:ext cx="1285884" cy="13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PIC_23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785926"/>
            <a:ext cx="403860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E:\фото к собранию\DSC058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4038600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2" t="6056" r="8130" b="19731"/>
          <a:stretch>
            <a:fillRect/>
          </a:stretch>
        </p:blipFill>
        <p:spPr bwMode="auto">
          <a:xfrm rot="682518" flipH="1">
            <a:off x="6011863" y="2636838"/>
            <a:ext cx="280828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684213" y="5084763"/>
            <a:ext cx="792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accent2"/>
              </a:solidFill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93062" cy="262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931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Электронные физминутки</a:t>
            </a:r>
          </a:p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для глаз</a:t>
            </a:r>
          </a:p>
        </p:txBody>
      </p:sp>
      <p:pic>
        <p:nvPicPr>
          <p:cNvPr id="2053" name="Picture 6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2" t="6056" r="8130" b="19731"/>
          <a:stretch>
            <a:fillRect/>
          </a:stretch>
        </p:blipFill>
        <p:spPr bwMode="auto">
          <a:xfrm rot="-421179">
            <a:off x="468313" y="2636838"/>
            <a:ext cx="27352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Line 11"/>
          <p:cNvSpPr>
            <a:spLocks noChangeShapeType="1"/>
          </p:cNvSpPr>
          <p:nvPr/>
        </p:nvSpPr>
        <p:spPr bwMode="auto">
          <a:xfrm flipV="1">
            <a:off x="1905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 flipV="1">
            <a:off x="914400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Line 13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7" name="Line 14"/>
          <p:cNvSpPr>
            <a:spLocks noChangeShapeType="1"/>
          </p:cNvSpPr>
          <p:nvPr/>
        </p:nvSpPr>
        <p:spPr bwMode="auto">
          <a:xfrm>
            <a:off x="0" y="4445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9" descr="7028_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14578"/>
          <a:stretch>
            <a:fillRect/>
          </a:stretch>
        </p:blipFill>
        <p:spPr bwMode="auto">
          <a:xfrm>
            <a:off x="1476375" y="-171450"/>
            <a:ext cx="59039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blogentry-14-119733486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18242">
            <a:off x="2670175" y="2857500"/>
            <a:ext cx="1084263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1321_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1996124">
            <a:off x="4932363" y="3284538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95" r="14795" b="17876"/>
          <a:stretch>
            <a:fillRect/>
          </a:stretch>
        </p:blipFill>
        <p:spPr bwMode="auto">
          <a:xfrm>
            <a:off x="4787900" y="1628775"/>
            <a:ext cx="9588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DSC0275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4263" y="1412875"/>
            <a:ext cx="96202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ball_s"/>
          <p:cNvPicPr>
            <a:picLocks noChangeAspect="1" noChangeArrowheads="1"/>
          </p:cNvPicPr>
          <p:nvPr/>
        </p:nvPicPr>
        <p:blipFill>
          <a:blip r:embed="rId8" cstate="print">
            <a:lum bright="-12000"/>
          </a:blip>
          <a:srcRect/>
          <a:stretch>
            <a:fillRect/>
          </a:stretch>
        </p:blipFill>
        <p:spPr bwMode="auto">
          <a:xfrm>
            <a:off x="3851275" y="2852738"/>
            <a:ext cx="1096963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DSC0275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43908">
            <a:off x="3132138" y="4581525"/>
            <a:ext cx="12636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9" descr="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95" r="14795" b="17876"/>
          <a:stretch>
            <a:fillRect/>
          </a:stretch>
        </p:blipFill>
        <p:spPr bwMode="auto">
          <a:xfrm rot="2536906">
            <a:off x="4859338" y="4581525"/>
            <a:ext cx="1376362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20" descr="blogentry-14-119733486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0394">
            <a:off x="4284663" y="260350"/>
            <a:ext cx="712787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tangle 22"/>
          <p:cNvSpPr>
            <a:spLocks noChangeArrowheads="1"/>
          </p:cNvSpPr>
          <p:nvPr/>
        </p:nvSpPr>
        <p:spPr bwMode="auto">
          <a:xfrm>
            <a:off x="4787900" y="188913"/>
            <a:ext cx="33131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167" name="Picture 23" descr="d3365a70f64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7086"/>
          <a:stretch>
            <a:fillRect/>
          </a:stretch>
        </p:blipFill>
        <p:spPr bwMode="auto">
          <a:xfrm>
            <a:off x="6372225" y="260350"/>
            <a:ext cx="9366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24" descr="d3365a70f64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7086"/>
          <a:stretch>
            <a:fillRect/>
          </a:stretch>
        </p:blipFill>
        <p:spPr bwMode="auto">
          <a:xfrm>
            <a:off x="539750" y="4005263"/>
            <a:ext cx="9366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25" descr="d3365a70f64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5515"/>
          <a:stretch>
            <a:fillRect/>
          </a:stretch>
        </p:blipFill>
        <p:spPr bwMode="auto">
          <a:xfrm>
            <a:off x="7235825" y="2781300"/>
            <a:ext cx="122396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26" descr="d3365a70f64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5220" b="1892"/>
          <a:stretch>
            <a:fillRect/>
          </a:stretch>
        </p:blipFill>
        <p:spPr bwMode="auto">
          <a:xfrm>
            <a:off x="1042988" y="836613"/>
            <a:ext cx="12969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7" descr="d3365a70f64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</a:blip>
          <a:srcRect l="7243"/>
          <a:stretch>
            <a:fillRect/>
          </a:stretch>
        </p:blipFill>
        <p:spPr bwMode="auto">
          <a:xfrm>
            <a:off x="7524750" y="5445125"/>
            <a:ext cx="93503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01 -354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1 - мален.ёлочке.wav"/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5688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3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8 -0.17546 C 0.02865 -0.17546 0.08472 -0.10069 0.08472 -0.00879 C 0.08472 0.08311 0.02865 0.15787 -0.04028 0.15787 C -0.1092 0.15787 -0.16528 0.08311 -0.16528 -0.00879 C -0.16528 -0.10069 -0.1092 -0.17546 -0.04028 -0.17546 Z " pathEditMode="relative" rAng="0" ptsTypes="fffff">
                                      <p:cBhvr>
                                        <p:cTn id="68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70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11713 C 0.08767 -0.11713 0.14375 -0.04236 0.14375 0.04954 C 0.14375 0.14144 0.08767 0.21621 0.01875 0.21621 C -0.05018 0.21621 -0.10625 0.14144 -0.10625 0.04954 C -0.10625 -0.04236 -0.05018 -0.11713 0.01875 -0.11713 Z " pathEditMode="relative" rAng="0" ptsTypes="fffff">
                                      <p:cBhvr>
                                        <p:cTn id="71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77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81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:\загрузки google\130673579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32656"/>
            <a:ext cx="8640960" cy="1008112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В.А.Сухомлинский сказал: «Ум ребенка находится на кончиках его пальцев»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загрузки google\64515518f5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55577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142875"/>
            <a:ext cx="8856663" cy="6553200"/>
          </a:xfrm>
        </p:spPr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Традиционные 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ормы работы 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кистей и пальцев рук;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с пальчиками с речевым сопровождением;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Пальчиковая гимнастика  без речевого сопровождения;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Графические упражнения: штриховка, дорисовка картинки, графический диктант, соединение по точкам, продолжение ряда;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Предметная деятельность: игры с бумагой, глиной, пластилином, песком, водой, рисование мелками, углем;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Игры: мозаика, конструкторы, шнуровка, складывание разрезных картинок, игры с вкладышами, складывание матрешек;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Кукольные театры: пальчиковый,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варежковый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перчаточный, театр теней;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на развитие тактильного восприятия: «Гладкий - шершавый»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загрузки google\64515518f5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55577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Пальчиковая гимнастика с речевым сопровождением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/>
              <a:t>«Засолка капусты»</a:t>
            </a:r>
            <a:endParaRPr lang="ru-RU" sz="1800" dirty="0" smtClean="0"/>
          </a:p>
          <a:p>
            <a:r>
              <a:rPr lang="ru-RU" sz="1800" dirty="0" smtClean="0"/>
              <a:t>Мы капусту рубим,                                                   </a:t>
            </a:r>
            <a:r>
              <a:rPr lang="ru-RU" sz="1800" i="1" dirty="0" smtClean="0"/>
              <a:t>Движения прямыми кистями вверх-вниз.</a:t>
            </a:r>
            <a:endParaRPr lang="ru-RU" sz="1800" dirty="0" smtClean="0"/>
          </a:p>
          <a:p>
            <a:r>
              <a:rPr lang="ru-RU" sz="1800" dirty="0" smtClean="0"/>
              <a:t>Мы морковку трем,                                                   </a:t>
            </a:r>
            <a:r>
              <a:rPr lang="ru-RU" sz="1800" i="1" dirty="0" smtClean="0"/>
              <a:t>Пальцы обеих рук сжаты в кулачки, движения                 </a:t>
            </a:r>
            <a:endParaRPr lang="ru-RU" sz="1800" dirty="0" smtClean="0"/>
          </a:p>
          <a:p>
            <a:r>
              <a:rPr lang="ru-RU" sz="1800" i="1" dirty="0" smtClean="0"/>
              <a:t>                                                                                     кулаков к себе и от себя.</a:t>
            </a:r>
            <a:endParaRPr lang="ru-RU" sz="1800" dirty="0" smtClean="0"/>
          </a:p>
          <a:p>
            <a:r>
              <a:rPr lang="ru-RU" sz="1800" dirty="0" smtClean="0"/>
              <a:t>Мы капусту солим,                                                    </a:t>
            </a:r>
            <a:r>
              <a:rPr lang="ru-RU" sz="1800" i="1" dirty="0" smtClean="0"/>
              <a:t>Имитировать посыпание солью из щепотки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Мы капусту жмем.                                                     </a:t>
            </a:r>
            <a:r>
              <a:rPr lang="ru-RU" sz="1800" i="1" dirty="0" smtClean="0"/>
              <a:t>Сжимать и разжимать пальцы.</a:t>
            </a:r>
            <a:endParaRPr lang="ru-RU" sz="1800" dirty="0" smtClean="0"/>
          </a:p>
          <a:p>
            <a:endParaRPr lang="ru-RU" sz="1800" dirty="0"/>
          </a:p>
        </p:txBody>
      </p:sp>
      <p:pic>
        <p:nvPicPr>
          <p:cNvPr id="5122" name="Picture 2" descr="E:\фото к собранию\DSC058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071678"/>
            <a:ext cx="4471990" cy="383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AutoShape 6"/>
          <p:cNvSpPr>
            <a:spLocks noGrp="1" noChangeArrowheads="1"/>
          </p:cNvSpPr>
          <p:nvPr>
            <p:ph type="title"/>
          </p:nvPr>
        </p:nvSpPr>
        <p:spPr>
          <a:xfrm>
            <a:off x="3924300" y="692150"/>
            <a:ext cx="3219468" cy="504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>
                <a:solidFill>
                  <a:srgbClr val="FF0000"/>
                </a:solidFill>
              </a:rPr>
              <a:t>  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«Зайка»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0484" name="Picture 4" descr="D:\загрузки google\palchikovaya_gimnastika_zaika_i_u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3141663"/>
            <a:ext cx="2592387" cy="348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D:\загрузки google\368c4adb896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16113"/>
            <a:ext cx="3306762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47864" y="1124744"/>
            <a:ext cx="5601741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Ушки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длинные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у зайки,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кустов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торчат.</a:t>
            </a:r>
          </a:p>
          <a:p>
            <a:pPr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Он и прыгает и скачет, веселит своих зайчат.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50825" y="620713"/>
            <a:ext cx="8497888" cy="1944687"/>
          </a:xfrm>
        </p:spPr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Нетрадиционные ф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ормы работы </a:t>
            </a:r>
          </a:p>
          <a:p>
            <a:pPr>
              <a:buFont typeface="Wingdings" pitchFamily="2" charset="2"/>
              <a:buChar char="ü"/>
            </a:pPr>
            <a:r>
              <a:rPr lang="ru-RU" smtClean="0"/>
              <a:t>Самомассаж кистей и пальцев рук  с грецкими орехами, карандашами, массажными щетками</a:t>
            </a:r>
          </a:p>
        </p:txBody>
      </p:sp>
      <p:pic>
        <p:nvPicPr>
          <p:cNvPr id="14339" name="Picture 2" descr="D:\загрузки google\104815_w640_h640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077072"/>
            <a:ext cx="2592387" cy="258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3" descr="D:\загрузки google\1-P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060575"/>
            <a:ext cx="2565400" cy="192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4" descr="D:\загрузки google\Рисунок3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933825"/>
            <a:ext cx="3517900" cy="264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Развитие мелкой моторики</a:t>
            </a:r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766918" cy="148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E:\фото к собранию\DSC058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88"/>
            <a:ext cx="7500990" cy="50006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zer\Desktop\Рисунок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000528"/>
          </a:xfrm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>Коррекционная работа по устранению дефектов зрения у детей осуществляется в тесной связи с комплексным лечебно-восстановительным процессом, на основе максимального сближения медицинских и педагогических средств коррекции.</a:t>
            </a:r>
            <a:endParaRPr lang="ru-RU" sz="2800" b="1" i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1033" name="Picture 9" descr="G:\картишки\solnyishko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500438"/>
            <a:ext cx="3786182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142852"/>
            <a:ext cx="6858048" cy="1500198"/>
          </a:xfr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FF0066"/>
                </a:solidFill>
                <a:latin typeface="Comic Sans MS" pitchFamily="66" charset="0"/>
              </a:rPr>
              <a:t>Развитие мелкой моторики</a:t>
            </a:r>
            <a:endParaRPr lang="ru-RU" sz="4000" dirty="0" smtClean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71612"/>
            <a:ext cx="9144000" cy="5286388"/>
          </a:xfrm>
          <a:gradFill rotWithShape="1">
            <a:gsLst>
              <a:gs pos="0">
                <a:srgbClr val="FFFF66"/>
              </a:gs>
              <a:gs pos="100000">
                <a:srgbClr val="FFFFCE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buFont typeface="Symbol" pitchFamily="18" charset="2"/>
              <a:buChar char=""/>
            </a:pPr>
            <a:endParaRPr lang="ru-RU" sz="2400" dirty="0" smtClean="0">
              <a:solidFill>
                <a:srgbClr val="3333FF"/>
              </a:solidFill>
            </a:endParaRPr>
          </a:p>
          <a:p>
            <a:pPr eaLnBrk="1" hangingPunct="1">
              <a:buNone/>
            </a:pPr>
            <a:endParaRPr lang="ru-RU" sz="2400" dirty="0" smtClean="0"/>
          </a:p>
          <a:p>
            <a:pPr eaLnBrk="1" hangingPunct="1">
              <a:buFont typeface="Symbol" pitchFamily="18" charset="2"/>
              <a:buChar char=""/>
            </a:pPr>
            <a:endParaRPr lang="ru-RU" sz="2000" dirty="0" smtClean="0"/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766918" cy="148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E:\фото к собранию\DSC05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14488"/>
            <a:ext cx="6572296" cy="47149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Развитие мелкой моторики</a:t>
            </a:r>
            <a:br>
              <a:rPr lang="ru-RU" sz="3200" dirty="0" smtClean="0"/>
            </a:br>
            <a:r>
              <a:rPr lang="ru-RU" sz="3200" dirty="0" smtClean="0"/>
              <a:t>и осязания</a:t>
            </a:r>
            <a:endParaRPr lang="ru-RU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304800"/>
            <a:ext cx="1766918" cy="148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6" descr="DSC058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600200"/>
            <a:ext cx="7358113" cy="49720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4" name="Picture 4" descr="G:\картишки\картинки\КАРТИНКИ\ДЕТИ\102401121_large_post682406_img1_d5519adfe56bc138453b9723b378239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2"/>
            <a:ext cx="3762380" cy="2928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Bookman Old Style" pitchFamily="18" charset="0"/>
              </a:rPr>
              <a:t>Благодарю за внимание!</a:t>
            </a:r>
            <a:endParaRPr lang="ru-RU" sz="32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97304"/>
          </a:xfrm>
          <a:ln w="381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>Для оказания квалифицированной коррекционной помощи необходимы знания  о состоянии зрения, здоровья и особенностей психофизического развития воспитанников.</a:t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  <a:t/>
            </a:r>
            <a:br>
              <a:rPr lang="ru-RU" sz="2800" b="1" i="1" dirty="0" smtClean="0">
                <a:solidFill>
                  <a:srgbClr val="0000FF"/>
                </a:solidFill>
                <a:latin typeface="Book Antiqua" pitchFamily="18" charset="0"/>
              </a:rPr>
            </a:br>
            <a:endParaRPr lang="ru-RU" sz="2800" b="1" i="1" dirty="0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19458" name="Picture 2" descr="G:\картишки\клевые солнышки\0_6fae1_e8823b77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0"/>
            <a:ext cx="9144000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G:\картишки\клевые солнышки\141-1200x10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71876"/>
            <a:ext cx="3657600" cy="31067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31432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Программа  специальных (коррекционных) образовательных учреждений 1V вида (для детей с нарушением зрения)</a:t>
            </a:r>
            <a:endParaRPr lang="ru-RU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9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200" dirty="0" smtClean="0">
                <a:latin typeface="Book Antiqua" pitchFamily="18" charset="0"/>
              </a:rPr>
              <a:t>В общем коррекционно-педагогическом процессе, осуществляемом в детском саду для детей с нарушением зрения, специальные коррекционные занятия тифлопедагога играют роль пропедевтики - </a:t>
            </a:r>
            <a:r>
              <a:rPr lang="ru-RU" sz="2200" i="1" dirty="0" smtClean="0">
                <a:latin typeface="Book Antiqua" pitchFamily="18" charset="0"/>
              </a:rPr>
              <a:t>подготовки детей к различным видам деятельности. </a:t>
            </a:r>
            <a:r>
              <a:rPr lang="ru-RU" sz="2200" dirty="0" smtClean="0">
                <a:latin typeface="Book Antiqua" pitchFamily="18" charset="0"/>
              </a:rPr>
              <a:t>Тифлопедагог решает также задачу </a:t>
            </a:r>
            <a:r>
              <a:rPr lang="ru-RU" sz="2200" i="1" dirty="0" smtClean="0">
                <a:latin typeface="Book Antiqua" pitchFamily="18" charset="0"/>
              </a:rPr>
              <a:t>снятия </a:t>
            </a:r>
            <a:r>
              <a:rPr lang="ru-RU" sz="2200" i="1" dirty="0" err="1" smtClean="0">
                <a:latin typeface="Book Antiqua" pitchFamily="18" charset="0"/>
              </a:rPr>
              <a:t>психоэмоционального</a:t>
            </a:r>
            <a:r>
              <a:rPr lang="ru-RU" sz="2200" i="1" dirty="0" smtClean="0">
                <a:latin typeface="Book Antiqua" pitchFamily="18" charset="0"/>
              </a:rPr>
              <a:t> напряжения</a:t>
            </a:r>
            <a:r>
              <a:rPr lang="ru-RU" sz="2200" dirty="0" smtClean="0">
                <a:latin typeface="Book Antiqua" pitchFamily="18" charset="0"/>
              </a:rPr>
              <a:t>, связанного с отрицательным влиянием на психику детей аппаратного лечения.</a:t>
            </a:r>
            <a:r>
              <a:rPr lang="ru-RU" sz="2700" dirty="0" smtClean="0">
                <a:latin typeface="Book Antiqua" pitchFamily="18" charset="0"/>
              </a:rPr>
              <a:t/>
            </a:r>
            <a:br>
              <a:rPr lang="ru-RU" sz="2700" dirty="0" smtClean="0">
                <a:latin typeface="Book Antiqua" pitchFamily="18" charset="0"/>
              </a:rPr>
            </a:br>
            <a:r>
              <a:rPr lang="ru-RU" sz="2700" dirty="0" smtClean="0">
                <a:latin typeface="Book Antiqua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Book Antiqua" pitchFamily="18" charset="0"/>
            </a:endParaRPr>
          </a:p>
        </p:txBody>
      </p:sp>
      <p:pic>
        <p:nvPicPr>
          <p:cNvPr id="22531" name="Picture 3" descr="C:\Users\uzer\Desktop\WP_20141204_10_40_11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214686"/>
            <a:ext cx="5500726" cy="3386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Программа коррекционной работы состоит из следующих разделов: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Социально-бытовая ориентировка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Развитие зрительного   восприятия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Ориентировка в пространстве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zer\Desktop\WP_20141204_10_44_1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4143404" cy="3171732"/>
          </a:xfrm>
          <a:prstGeom prst="rect">
            <a:avLst/>
          </a:prstGeom>
          <a:noFill/>
        </p:spPr>
      </p:pic>
      <p:pic>
        <p:nvPicPr>
          <p:cNvPr id="23556" name="Picture 4" descr="C:\Users\uzer\Desktop\WP_20141204_10_41_29_Pro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058400" y="-4800600"/>
            <a:ext cx="5629212" cy="16459200"/>
          </a:xfrm>
          <a:prstGeom prst="rect">
            <a:avLst/>
          </a:prstGeom>
          <a:noFill/>
        </p:spPr>
      </p:pic>
      <p:pic>
        <p:nvPicPr>
          <p:cNvPr id="23557" name="Picture 5" descr="C:\Users\uzer\Desktop\WP_20141204_10_41_29_Pro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86124"/>
            <a:ext cx="4071966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Bookman Old Style" pitchFamily="18" charset="0"/>
              </a:rPr>
              <a:t>Sand-art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4578" name="Picture 2" descr="C:\Users\uzer\Desktop\WP_20141204_10_54_01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143404" cy="4143404"/>
          </a:xfrm>
          <a:prstGeom prst="rect">
            <a:avLst/>
          </a:prstGeom>
          <a:noFill/>
        </p:spPr>
      </p:pic>
      <p:pic>
        <p:nvPicPr>
          <p:cNvPr id="24579" name="Picture 3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428736"/>
            <a:ext cx="3892555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Рисунок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071810"/>
            <a:ext cx="3595691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214422"/>
          <a:ext cx="8501122" cy="5285236"/>
        </p:xfrm>
        <a:graphic>
          <a:graphicData uri="http://schemas.openxmlformats.org/drawingml/2006/table">
            <a:tbl>
              <a:tblPr/>
              <a:tblGrid>
                <a:gridCol w="1602332"/>
                <a:gridCol w="3315731"/>
                <a:gridCol w="3583059"/>
              </a:tblGrid>
              <a:tr h="43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Book Antiqua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Book Antiqua"/>
                          <a:ea typeface="Times New Roman"/>
                          <a:cs typeface="Times New Roman"/>
                        </a:rPr>
                        <a:t>    Направление КРР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Book Antiqua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Book Antiqua"/>
                          <a:ea typeface="Times New Roman"/>
                          <a:cs typeface="Times New Roman"/>
                        </a:rPr>
                        <a:t>Программное содержание. Задачи.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8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Book Antiqua"/>
                          <a:ea typeface="Times New Roman"/>
                          <a:cs typeface="Times New Roman"/>
                        </a:rPr>
                        <a:t>Развитие мелкой моторики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1.Обогащение представления ребенка о себе и своих возможностях.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2.Тренировка осязательного обследования предметов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3.Формирование навыков выделения сенсорных характеристик предметов с помощью осязания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4.Формировать умение использовать осязание и мелкую моторику в процессе практической деятельности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1.Развивать ориентировку в пространстве и умение оперировать предметами на основе осязания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2.Формировать зрительно-осязательные способы обследования предметов, развивать зрительное восприятие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3. Формирование осязательного обследования с использованием сенсорных эталонов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4.Формирования навыков осязательного восприятия формы, величины, осязательных признаков предметов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6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Book Antiqua"/>
                          <a:ea typeface="Times New Roman"/>
                          <a:cs typeface="Times New Roman"/>
                        </a:rPr>
                        <a:t>Развитие зрительного восприятия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1.Расширение знаний о сенсорных эталонах, закрепление представлений о системе сенсорных эталонов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2.Расширение умения пользоваться сенсорными эталонами на уровне называния, узнавания, оперирования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1.Учить ребенка опознавать признаки предметов в разных модальностях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 Расширение представлений о свойствах и качествах предметов реального мира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6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Book Antiqua"/>
                          <a:ea typeface="Times New Roman"/>
                          <a:cs typeface="Times New Roman"/>
                        </a:rPr>
                        <a:t>Развитие социально-бытовой ориентировки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1.Обучение ребенка способам целенаправленного восприятия, последовательного обследования (по алгоритму, плану)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2.Формирование предметных представлений, образной речи , обогащение словаря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 Поэтапное обследование объекта по словесной инструкции педагога, по алгоритму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2.Формирование способов восприятия картины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3.Развитие монологической и описательной речи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Book Antiqua"/>
                          <a:ea typeface="Times New Roman"/>
                          <a:cs typeface="Times New Roman"/>
                        </a:rPr>
                        <a:t>Развитие пространственной ориентировки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1.Уточнение представлений о предметах окружающего мира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2.Узнавание и называние направлений относительно себя, относительно предмета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1.Формирование измерительных навыков в большом и малом пространстве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Times New Roman"/>
                          <a:cs typeface="Times New Roman"/>
                        </a:rPr>
                        <a:t>2.Моделирование пространства на макете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165" marR="421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" y="0"/>
            <a:ext cx="8929718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Book Antiqu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Содержание индивидуальной коррекционно-развивающей программы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Фамилия, имя ребенка    ______________________________________________________________2014 - 15 учебный год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zer\Desktop\Рисунок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Требования к материалам и пособиям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/>
          </a:bodyPr>
          <a:lstStyle/>
          <a:p>
            <a:pPr marL="514350" indent="-51435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и пособия для коррекционно-педагогической работы должны состоять из подлинных объектов, муляжей, игрушек, объемных и плоскостных геометрических фигур, силуэтных, контурных изображений предметов и др.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и пособия должны быть яркими, красочными, насыщенными по цвету;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и пособия должны иметь матовую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неотражающую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поверхность;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 допускается наслоение одного предмета на другой (кроме специальных заданий);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Фон должен быть разгружен, без лишних деталей;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изображении должна соблюдаться пропорциональность соотношений по величине с соотношениями по величине реальных объектов (кроме специальных заданий);</a:t>
            </a:r>
          </a:p>
          <a:p>
            <a:pPr marL="514350" indent="-51435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и пособия должны быть определенных размеров- более крупные для фронтальных занятий и строго дифференцированные для индивидуальных (в соответствии со зрительными возможностями ребенка)</a:t>
            </a:r>
          </a:p>
          <a:p>
            <a:pPr marL="514350" indent="-514350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663</Words>
  <Application>Microsoft Office PowerPoint</Application>
  <PresentationFormat>Экран (4:3)</PresentationFormat>
  <Paragraphs>95</Paragraphs>
  <Slides>22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Организация коррекционно-образовательного процесса в ДОУ комбинированного вида в соответствии с ФГОС</vt:lpstr>
      <vt:lpstr>Коррекционная работа по устранению дефектов зрения у детей осуществляется в тесной связи с комплексным лечебно-восстановительным процессом, на основе максимального сближения медицинских и педагогических средств коррекции.</vt:lpstr>
      <vt:lpstr>   Для оказания квалифицированной коррекционной помощи необходимы знания  о состоянии зрения, здоровья и особенностей психофизического развития воспитанников.   </vt:lpstr>
      <vt:lpstr>Программа  специальных (коррекционных) образовательных учреждений 1V вида (для детей с нарушением зрения)</vt:lpstr>
      <vt:lpstr>  В общем коррекционно-педагогическом процессе, осуществляемом в детском саду для детей с нарушением зрения, специальные коррекционные занятия тифлопедагога играют роль пропедевтики - подготовки детей к различным видам деятельности. Тифлопедагог решает также задачу снятия психоэмоционального напряжения, связанного с отрицательным влиянием на психику детей аппаратного лечения.   </vt:lpstr>
      <vt:lpstr>Программа коррекционной работы состоит из следующих разделов:</vt:lpstr>
      <vt:lpstr>Sand-art</vt:lpstr>
      <vt:lpstr>Слайд 8</vt:lpstr>
      <vt:lpstr>Требования к материалам и пособиям</vt:lpstr>
      <vt:lpstr>Зрительные  гимнастики   с  использованием  специальных  таблиц</vt:lpstr>
      <vt:lpstr>Использование  тест - объектов</vt:lpstr>
      <vt:lpstr>Слайд 12</vt:lpstr>
      <vt:lpstr>Слайд 13</vt:lpstr>
      <vt:lpstr>В.А.Сухомлинский сказал: «Ум ребенка находится на кончиках его пальцев»</vt:lpstr>
      <vt:lpstr>Слайд 15</vt:lpstr>
      <vt:lpstr>Пальчиковая гимнастика с речевым сопровождением</vt:lpstr>
      <vt:lpstr>   «Зайка»</vt:lpstr>
      <vt:lpstr>Слайд 18</vt:lpstr>
      <vt:lpstr>Развитие мелкой моторики</vt:lpstr>
      <vt:lpstr>Развитие мелкой моторики</vt:lpstr>
      <vt:lpstr>Развитие мелкой моторики и осязания</vt:lpstr>
      <vt:lpstr>Благодарю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Администратор</cp:lastModifiedBy>
  <cp:revision>31</cp:revision>
  <dcterms:created xsi:type="dcterms:W3CDTF">2014-12-03T18:50:13Z</dcterms:created>
  <dcterms:modified xsi:type="dcterms:W3CDTF">2017-01-17T08:18:11Z</dcterms:modified>
</cp:coreProperties>
</file>